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3" r:id="rId3"/>
    <p:sldMasterId id="2147483654" r:id="rId4"/>
    <p:sldMasterId id="2147483655" r:id="rId5"/>
    <p:sldMasterId id="2147483656" r:id="rId6"/>
    <p:sldMasterId id="2147483657" r:id="rId7"/>
    <p:sldMasterId id="2147483658" r:id="rId8"/>
    <p:sldMasterId id="2147483659" r:id="rId9"/>
    <p:sldMasterId id="2147483660" r:id="rId10"/>
    <p:sldMasterId id="2147483661" r:id="rId11"/>
    <p:sldMasterId id="2147483662" r:id="rId12"/>
    <p:sldMasterId id="2147483663" r:id="rId13"/>
    <p:sldMasterId id="2147483664" r:id="rId14"/>
    <p:sldMasterId id="2147483665" r:id="rId15"/>
    <p:sldMasterId id="2147483666" r:id="rId16"/>
  </p:sldMasterIdLst>
  <p:notesMasterIdLst>
    <p:notesMasterId r:id="rId71"/>
  </p:notesMasterIdLst>
  <p:sldIdLst>
    <p:sldId id="417" r:id="rId17"/>
    <p:sldId id="364" r:id="rId18"/>
    <p:sldId id="365" r:id="rId19"/>
    <p:sldId id="366" r:id="rId20"/>
    <p:sldId id="367" r:id="rId21"/>
    <p:sldId id="368" r:id="rId22"/>
    <p:sldId id="369" r:id="rId23"/>
    <p:sldId id="370" r:id="rId24"/>
    <p:sldId id="353" r:id="rId25"/>
    <p:sldId id="374" r:id="rId26"/>
    <p:sldId id="375" r:id="rId27"/>
    <p:sldId id="376" r:id="rId28"/>
    <p:sldId id="377" r:id="rId29"/>
    <p:sldId id="378" r:id="rId30"/>
    <p:sldId id="379" r:id="rId31"/>
    <p:sldId id="380" r:id="rId32"/>
    <p:sldId id="381" r:id="rId33"/>
    <p:sldId id="382" r:id="rId34"/>
    <p:sldId id="383" r:id="rId35"/>
    <p:sldId id="384" r:id="rId36"/>
    <p:sldId id="385" r:id="rId37"/>
    <p:sldId id="386" r:id="rId38"/>
    <p:sldId id="387" r:id="rId39"/>
    <p:sldId id="391" r:id="rId40"/>
    <p:sldId id="388" r:id="rId41"/>
    <p:sldId id="389" r:id="rId42"/>
    <p:sldId id="390" r:id="rId43"/>
    <p:sldId id="392" r:id="rId44"/>
    <p:sldId id="393" r:id="rId45"/>
    <p:sldId id="394" r:id="rId46"/>
    <p:sldId id="395" r:id="rId47"/>
    <p:sldId id="396" r:id="rId48"/>
    <p:sldId id="397" r:id="rId49"/>
    <p:sldId id="398" r:id="rId50"/>
    <p:sldId id="399" r:id="rId51"/>
    <p:sldId id="400" r:id="rId52"/>
    <p:sldId id="401" r:id="rId53"/>
    <p:sldId id="371" r:id="rId54"/>
    <p:sldId id="372" r:id="rId55"/>
    <p:sldId id="373" r:id="rId56"/>
    <p:sldId id="402" r:id="rId57"/>
    <p:sldId id="403" r:id="rId58"/>
    <p:sldId id="404" r:id="rId59"/>
    <p:sldId id="407" r:id="rId60"/>
    <p:sldId id="408" r:id="rId61"/>
    <p:sldId id="418" r:id="rId62"/>
    <p:sldId id="410" r:id="rId63"/>
    <p:sldId id="411" r:id="rId64"/>
    <p:sldId id="412" r:id="rId65"/>
    <p:sldId id="413" r:id="rId66"/>
    <p:sldId id="414" r:id="rId67"/>
    <p:sldId id="409" r:id="rId68"/>
    <p:sldId id="415" r:id="rId69"/>
    <p:sldId id="416" r:id="rId70"/>
  </p:sldIdLst>
  <p:sldSz cx="10160000" cy="7620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1pPr>
    <a:lvl2pPr marL="4572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2pPr>
    <a:lvl3pPr marL="9144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3pPr>
    <a:lvl4pPr marL="13716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4pPr>
    <a:lvl5pPr marL="18288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5pPr>
    <a:lvl6pPr marL="2286000" algn="l" defTabSz="457200" rtl="0" eaLnBrk="1" latinLnBrk="0" hangingPunct="1"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6pPr>
    <a:lvl7pPr marL="2743200" algn="l" defTabSz="457200" rtl="0" eaLnBrk="1" latinLnBrk="0" hangingPunct="1"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7pPr>
    <a:lvl8pPr marL="3200400" algn="l" defTabSz="457200" rtl="0" eaLnBrk="1" latinLnBrk="0" hangingPunct="1"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8pPr>
    <a:lvl9pPr marL="3657600" algn="l" defTabSz="457200" rtl="0" eaLnBrk="1" latinLnBrk="0" hangingPunct="1"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00">
          <p15:clr>
            <a:srgbClr val="A4A3A4"/>
          </p15:clr>
        </p15:guide>
        <p15:guide id="2" pos="32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0941"/>
  </p:normalViewPr>
  <p:slideViewPr>
    <p:cSldViewPr>
      <p:cViewPr varScale="1">
        <p:scale>
          <a:sx n="97" d="100"/>
          <a:sy n="97" d="100"/>
        </p:scale>
        <p:origin x="576" y="192"/>
      </p:cViewPr>
      <p:guideLst>
        <p:guide orient="horz" pos="2400"/>
        <p:guide pos="3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0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63" Type="http://schemas.openxmlformats.org/officeDocument/2006/relationships/slide" Target="slides/slide47.xml"/><Relationship Id="rId68" Type="http://schemas.openxmlformats.org/officeDocument/2006/relationships/slide" Target="slides/slide52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66" Type="http://schemas.openxmlformats.org/officeDocument/2006/relationships/slide" Target="slides/slide50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5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slide" Target="slides/slide40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slide" Target="slides/slide43.xml"/><Relationship Id="rId67" Type="http://schemas.openxmlformats.org/officeDocument/2006/relationships/slide" Target="slides/slide5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slide" Target="slides/slide38.xml"/><Relationship Id="rId62" Type="http://schemas.openxmlformats.org/officeDocument/2006/relationships/slide" Target="slides/slide46.xml"/><Relationship Id="rId70" Type="http://schemas.openxmlformats.org/officeDocument/2006/relationships/slide" Target="slides/slide54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slide" Target="slides/slide4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" Type="http://schemas.openxmlformats.org/officeDocument/2006/relationships/slideMaster" Target="slideMasters/slideMaster7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205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205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205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01C7D3A-21B0-A14D-B629-37733D759A9F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12414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Helvetica Neue Light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Helvetica Neue Light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Helvetica Neue Light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Helvetica Neue Light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4795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8C8216-3EBF-3A4B-A5B1-329ACE6CD893}" type="slidenum">
              <a:rPr lang="es-ES"/>
              <a:pPr/>
              <a:t>10</a:t>
            </a:fld>
            <a:endParaRPr lang="es-ES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8457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8606A2-CEFF-7943-95EE-7E1723ED47FC}" type="slidenum">
              <a:rPr lang="es-ES"/>
              <a:pPr/>
              <a:t>11</a:t>
            </a:fld>
            <a:endParaRPr lang="es-ES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793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4FF37-1BD1-C34D-B86B-FF2101E4730F}" type="slidenum">
              <a:rPr lang="es-ES"/>
              <a:pPr/>
              <a:t>12</a:t>
            </a:fld>
            <a:endParaRPr lang="es-ES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9224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D279C8-17F8-8C46-8450-8D2F9D5570BC}" type="slidenum">
              <a:rPr lang="es-ES"/>
              <a:pPr/>
              <a:t>13</a:t>
            </a:fld>
            <a:endParaRPr lang="es-E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9680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7822CE-E246-1D42-BA35-0C336C888781}" type="slidenum">
              <a:rPr lang="es-ES"/>
              <a:pPr/>
              <a:t>14</a:t>
            </a:fld>
            <a:endParaRPr lang="es-E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0452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0530EA-9AB6-4147-A8F6-52F34781676E}" type="slidenum">
              <a:rPr lang="es-ES"/>
              <a:pPr/>
              <a:t>15</a:t>
            </a:fld>
            <a:endParaRPr lang="es-ES"/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8619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BCAA9E-1044-984A-B581-294F2B285378}" type="slidenum">
              <a:rPr lang="es-ES"/>
              <a:pPr/>
              <a:t>16</a:t>
            </a:fld>
            <a:endParaRPr lang="es-E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9671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8AEEC7-ADE2-C74D-8440-2EB83A9AD26B}" type="slidenum">
              <a:rPr lang="es-ES"/>
              <a:pPr/>
              <a:t>17</a:t>
            </a:fld>
            <a:endParaRPr lang="es-ES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6490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E0E732-2F0F-8745-8D3A-589CF52D8634}" type="slidenum">
              <a:rPr lang="es-ES"/>
              <a:pPr/>
              <a:t>18</a:t>
            </a:fld>
            <a:endParaRPr lang="es-E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0858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404E32-6456-1143-B7A1-A55D416EDF3D}" type="slidenum">
              <a:rPr lang="es-ES"/>
              <a:pPr/>
              <a:t>19</a:t>
            </a:fld>
            <a:endParaRPr lang="es-E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7998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41DB25-133D-BD41-A418-80713F48C824}" type="slidenum">
              <a:rPr lang="es-ES"/>
              <a:pPr/>
              <a:t>2</a:t>
            </a:fld>
            <a:endParaRPr lang="es-ES"/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1430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5260E6-1DF7-E442-9470-15EC6D2A7B24}" type="slidenum">
              <a:rPr lang="es-ES"/>
              <a:pPr/>
              <a:t>20</a:t>
            </a:fld>
            <a:endParaRPr lang="es-ES"/>
          </a:p>
        </p:txBody>
      </p:sp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06729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E865A1-749D-7C41-BD4E-79056ED0F882}" type="slidenum">
              <a:rPr lang="es-ES"/>
              <a:pPr/>
              <a:t>21</a:t>
            </a:fld>
            <a:endParaRPr lang="es-E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4627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FF4066-87D8-EE4F-BD3A-DF6667C7C21F}" type="slidenum">
              <a:rPr lang="es-ES"/>
              <a:pPr/>
              <a:t>22</a:t>
            </a:fld>
            <a:endParaRPr lang="es-E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3849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837F88-2695-0140-8D12-AB1268289507}" type="slidenum">
              <a:rPr lang="es-ES"/>
              <a:pPr/>
              <a:t>23</a:t>
            </a:fld>
            <a:endParaRPr lang="es-E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9232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2C56B0-7767-8046-9FCC-17F9A09C1E91}" type="slidenum">
              <a:rPr lang="es-ES"/>
              <a:pPr/>
              <a:t>24</a:t>
            </a:fld>
            <a:endParaRPr lang="es-E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51384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69884E-34B9-0D47-8E69-6B269ECF8A5A}" type="slidenum">
              <a:rPr lang="es-ES"/>
              <a:pPr/>
              <a:t>25</a:t>
            </a:fld>
            <a:endParaRPr lang="es-ES"/>
          </a:p>
        </p:txBody>
      </p:sp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3334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E1B7B6-FE41-A645-A55E-7EBC2A8AE5BC}" type="slidenum">
              <a:rPr lang="es-ES"/>
              <a:pPr/>
              <a:t>26</a:t>
            </a:fld>
            <a:endParaRPr lang="es-ES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1581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AD6441-15C3-FE4F-A60F-EFC212DD1A91}" type="slidenum">
              <a:rPr lang="es-ES"/>
              <a:pPr/>
              <a:t>27</a:t>
            </a:fld>
            <a:endParaRPr lang="es-ES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6428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687429-1FAD-A248-9377-825F4984FB85}" type="slidenum">
              <a:rPr lang="es-ES"/>
              <a:pPr/>
              <a:t>28</a:t>
            </a:fld>
            <a:endParaRPr lang="es-ES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20462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E9FC2A-2F37-7846-B41B-ABA14D1FCCE1}" type="slidenum">
              <a:rPr lang="es-ES"/>
              <a:pPr/>
              <a:t>29</a:t>
            </a:fld>
            <a:endParaRPr lang="es-ES"/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2210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DA56EB-C587-0E48-9F0C-638AB41A4A9C}" type="slidenum">
              <a:rPr lang="es-ES"/>
              <a:pPr/>
              <a:t>3</a:t>
            </a:fld>
            <a:endParaRPr lang="es-ES"/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7613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EF3632-9F71-9B45-906A-B5C1008A31C7}" type="slidenum">
              <a:rPr lang="es-ES"/>
              <a:pPr/>
              <a:t>30</a:t>
            </a:fld>
            <a:endParaRPr lang="es-ES"/>
          </a:p>
        </p:txBody>
      </p:sp>
      <p:sp>
        <p:nvSpPr>
          <p:cNvPr id="34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79481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EA67E1-4E99-8249-8EA6-457EDAD4049C}" type="slidenum">
              <a:rPr lang="es-ES"/>
              <a:pPr/>
              <a:t>31</a:t>
            </a:fld>
            <a:endParaRPr lang="es-ES"/>
          </a:p>
        </p:txBody>
      </p:sp>
      <p:sp>
        <p:nvSpPr>
          <p:cNvPr id="347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67591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7E09EB-9030-9644-B66B-2D40B28F6520}" type="slidenum">
              <a:rPr lang="es-ES"/>
              <a:pPr/>
              <a:t>32</a:t>
            </a:fld>
            <a:endParaRPr lang="es-ES"/>
          </a:p>
        </p:txBody>
      </p:sp>
      <p:sp>
        <p:nvSpPr>
          <p:cNvPr id="348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61999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BDD68D-B332-4540-8A8C-465C18869F3F}" type="slidenum">
              <a:rPr lang="es-ES"/>
              <a:pPr/>
              <a:t>33</a:t>
            </a:fld>
            <a:endParaRPr lang="es-ES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30328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DB5C83-9E9C-AE4E-A358-B480A24437E9}" type="slidenum">
              <a:rPr lang="es-ES"/>
              <a:pPr/>
              <a:t>34</a:t>
            </a:fld>
            <a:endParaRPr lang="es-ES"/>
          </a:p>
        </p:txBody>
      </p:sp>
      <p:sp>
        <p:nvSpPr>
          <p:cNvPr id="350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8930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6CAA9C-3CE2-F549-987B-6DC0458182FB}" type="slidenum">
              <a:rPr lang="es-ES"/>
              <a:pPr/>
              <a:t>35</a:t>
            </a:fld>
            <a:endParaRPr lang="es-ES"/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30507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BE9C01-D204-0F40-9E48-710D1C087115}" type="slidenum">
              <a:rPr lang="es-ES"/>
              <a:pPr/>
              <a:t>36</a:t>
            </a:fld>
            <a:endParaRPr lang="es-ES"/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81418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423364-721D-1749-985A-62540136CFBF}" type="slidenum">
              <a:rPr lang="es-ES"/>
              <a:pPr/>
              <a:t>37</a:t>
            </a:fld>
            <a:endParaRPr lang="es-ES"/>
          </a:p>
        </p:txBody>
      </p:sp>
      <p:sp>
        <p:nvSpPr>
          <p:cNvPr id="35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17604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A95F91-D456-AB49-91FA-081624624515}" type="slidenum">
              <a:rPr lang="es-ES"/>
              <a:pPr/>
              <a:t>38</a:t>
            </a:fld>
            <a:endParaRPr lang="es-ES"/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3662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97D6A4-A269-4242-B0C5-1E719752134A}" type="slidenum">
              <a:rPr lang="es-ES"/>
              <a:pPr/>
              <a:t>39</a:t>
            </a:fld>
            <a:endParaRPr lang="es-ES"/>
          </a:p>
        </p:txBody>
      </p:sp>
      <p:sp>
        <p:nvSpPr>
          <p:cNvPr id="355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6488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7C6ABF-442E-B947-9FC8-EEE7911C55E0}" type="slidenum">
              <a:rPr lang="es-ES"/>
              <a:pPr/>
              <a:t>4</a:t>
            </a:fld>
            <a:endParaRPr lang="es-ES"/>
          </a:p>
        </p:txBody>
      </p:sp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50388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6A0D3D-162B-1240-AB76-E8301BEC18BD}" type="slidenum">
              <a:rPr lang="es-ES"/>
              <a:pPr/>
              <a:t>40</a:t>
            </a:fld>
            <a:endParaRPr lang="es-E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48636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7E06BA-63DE-C34D-B4CB-8E6C3A4969F0}" type="slidenum">
              <a:rPr lang="es-ES"/>
              <a:pPr/>
              <a:t>41</a:t>
            </a:fld>
            <a:endParaRPr lang="es-ES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92029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585D25-9124-F34A-AA39-4818C8BA63AA}" type="slidenum">
              <a:rPr lang="es-ES"/>
              <a:pPr/>
              <a:t>54</a:t>
            </a:fld>
            <a:endParaRPr lang="es-ES"/>
          </a:p>
        </p:txBody>
      </p:sp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772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C31036-655A-244D-A013-A5B92A7F037C}" type="slidenum">
              <a:rPr lang="es-ES"/>
              <a:pPr/>
              <a:t>5</a:t>
            </a:fld>
            <a:endParaRPr lang="es-ES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3871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24FE35-D58E-5F47-8934-54926EBEEFE5}" type="slidenum">
              <a:rPr lang="es-ES"/>
              <a:pPr/>
              <a:t>6</a:t>
            </a:fld>
            <a:endParaRPr lang="es-ES"/>
          </a:p>
        </p:txBody>
      </p:sp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9427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5946CD-62E9-BF49-BCDF-2381732FD319}" type="slidenum">
              <a:rPr lang="es-ES"/>
              <a:pPr/>
              <a:t>7</a:t>
            </a:fld>
            <a:endParaRPr lang="es-ES"/>
          </a:p>
        </p:txBody>
      </p:sp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6698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58D2A7-7387-1444-BCA0-B47CC8A359CA}" type="slidenum">
              <a:rPr lang="es-ES"/>
              <a:pPr/>
              <a:t>8</a:t>
            </a:fld>
            <a:endParaRPr lang="es-ES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6211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69FB5C-1E31-AB4F-991B-25A49AC952C5}" type="slidenum">
              <a:rPr lang="es-ES"/>
              <a:pPr/>
              <a:t>9</a:t>
            </a:fld>
            <a:endParaRPr lang="es-ES"/>
          </a:p>
        </p:txBody>
      </p:sp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4375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44500" y="673100"/>
            <a:ext cx="4559300" cy="627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156200" y="673100"/>
            <a:ext cx="4559300" cy="627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97750" y="1028700"/>
            <a:ext cx="2317750" cy="53721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1028700"/>
            <a:ext cx="6800850" cy="53721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97750" y="304800"/>
            <a:ext cx="2317750" cy="66421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304800"/>
            <a:ext cx="6800850" cy="66421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2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644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24725" y="304800"/>
            <a:ext cx="2327275" cy="72136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04800"/>
            <a:ext cx="6829425" cy="72136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2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644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24725" y="304800"/>
            <a:ext cx="2327275" cy="72136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04800"/>
            <a:ext cx="6829425" cy="72136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2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644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24725" y="304800"/>
            <a:ext cx="2327275" cy="72136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04800"/>
            <a:ext cx="6829425" cy="72136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44500" y="3924300"/>
            <a:ext cx="1911350" cy="2476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2508250" y="3924300"/>
            <a:ext cx="1911350" cy="2476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44500" y="1816100"/>
            <a:ext cx="455930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156200" y="1816100"/>
            <a:ext cx="455930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3425825" y="1028700"/>
            <a:ext cx="993775" cy="53721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1028700"/>
            <a:ext cx="2828925" cy="53721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134100" y="6616700"/>
            <a:ext cx="1860550" cy="39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147050" y="6616700"/>
            <a:ext cx="1860550" cy="39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781925" y="6083300"/>
            <a:ext cx="2225675" cy="13335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104900" y="6083300"/>
            <a:ext cx="6524625" cy="13335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8000" y="1778000"/>
            <a:ext cx="9144000" cy="50292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508000" y="1778000"/>
            <a:ext cx="4495800" cy="5029200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156200" y="1778000"/>
            <a:ext cx="4495800" cy="5029200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508000" y="1778000"/>
            <a:ext cx="9144000" cy="5029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97750" y="1778000"/>
            <a:ext cx="2317750" cy="50292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1778000"/>
            <a:ext cx="6800850" cy="5029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97750" y="254000"/>
            <a:ext cx="2317750" cy="66929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254000"/>
            <a:ext cx="6800850" cy="66929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2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644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24725" y="304800"/>
            <a:ext cx="2327275" cy="72136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04800"/>
            <a:ext cx="6829425" cy="72136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2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644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44500" y="3924300"/>
            <a:ext cx="4559300" cy="2476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156200" y="3924300"/>
            <a:ext cx="4559300" cy="2476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24725" y="304800"/>
            <a:ext cx="2327275" cy="72136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04800"/>
            <a:ext cx="6829425" cy="72136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2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644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24725" y="304800"/>
            <a:ext cx="2327275" cy="72136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04800"/>
            <a:ext cx="6829425" cy="72136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44500" y="1816100"/>
            <a:ext cx="191135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2508250" y="1816100"/>
            <a:ext cx="191135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3425825" y="254000"/>
            <a:ext cx="993775" cy="66929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254000"/>
            <a:ext cx="2828925" cy="66929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2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644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24725" y="304800"/>
            <a:ext cx="2327275" cy="72136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04800"/>
            <a:ext cx="6829425" cy="72136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44500" y="1816100"/>
            <a:ext cx="191135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2508250" y="1816100"/>
            <a:ext cx="191135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97750" y="254000"/>
            <a:ext cx="2317750" cy="66929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254000"/>
            <a:ext cx="6800850" cy="66929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540500" y="1816100"/>
            <a:ext cx="151130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204200" y="1816100"/>
            <a:ext cx="151130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97750" y="254000"/>
            <a:ext cx="2317750" cy="66929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254000"/>
            <a:ext cx="6800850" cy="66929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3924300"/>
            <a:ext cx="9271000" cy="2476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1028700"/>
            <a:ext cx="9271000" cy="2476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673100"/>
            <a:ext cx="9271000" cy="6273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marL="2032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marL="5080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marL="8509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marL="11938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marL="15367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19939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4511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9083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3655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6883400"/>
            <a:ext cx="6451600" cy="63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6883400"/>
            <a:ext cx="6451600" cy="63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6883400"/>
            <a:ext cx="6451600" cy="63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3924300"/>
            <a:ext cx="3975100" cy="2476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1028700"/>
            <a:ext cx="3975100" cy="2476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104900" y="6083300"/>
            <a:ext cx="4521200" cy="1333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34100" y="6616700"/>
            <a:ext cx="3873500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895600"/>
            <a:ext cx="9271000" cy="1828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54000"/>
            <a:ext cx="9271000" cy="1092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marL="2032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marL="5080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marL="850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marL="11938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marL="15367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1993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4511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9083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3655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6883400"/>
            <a:ext cx="6451600" cy="63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6883400"/>
            <a:ext cx="6451600" cy="63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6883400"/>
            <a:ext cx="6451600" cy="63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1816100"/>
            <a:ext cx="3975100" cy="5130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54000"/>
            <a:ext cx="3975100" cy="1092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marL="2032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marL="5080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marL="850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marL="11938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marL="15367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1993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4511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9083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3655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6883400"/>
            <a:ext cx="6451600" cy="63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1816100"/>
            <a:ext cx="3975100" cy="5130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54000"/>
            <a:ext cx="9271000" cy="1092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marL="2032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marL="5080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marL="850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marL="11938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marL="15367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1993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4511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9083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3655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40500" y="1816100"/>
            <a:ext cx="3175000" cy="5130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54000"/>
            <a:ext cx="9271000" cy="1092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marL="2032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marL="5080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marL="8636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marL="11938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marL="15367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1993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4511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9083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3655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808564" y="1877977"/>
            <a:ext cx="4505847" cy="413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599" tIns="50799" rIns="101599" bIns="50799">
            <a:spAutoFit/>
          </a:bodyPr>
          <a:lstStyle/>
          <a:p>
            <a:pPr algn="ctr"/>
            <a:r>
              <a:rPr lang="es-CL" sz="27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7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7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7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7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7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7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7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7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7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7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7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7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7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7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7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7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7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7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7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7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7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7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7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7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7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7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7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7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7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3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3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3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3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3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13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777" y="1036440"/>
            <a:ext cx="2502370" cy="7888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11851" y="1184005"/>
            <a:ext cx="105432" cy="105424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u="none"/>
          </a:p>
        </p:txBody>
      </p:sp>
      <p:sp>
        <p:nvSpPr>
          <p:cNvPr id="6" name="Rectangle 5"/>
          <p:cNvSpPr/>
          <p:nvPr/>
        </p:nvSpPr>
        <p:spPr>
          <a:xfrm>
            <a:off x="4281184" y="1353338"/>
            <a:ext cx="105432" cy="105424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u="none"/>
          </a:p>
        </p:txBody>
      </p:sp>
      <p:sp>
        <p:nvSpPr>
          <p:cNvPr id="7" name="Rectangle 6"/>
          <p:cNvSpPr/>
          <p:nvPr/>
        </p:nvSpPr>
        <p:spPr>
          <a:xfrm>
            <a:off x="4020687" y="1522671"/>
            <a:ext cx="105432" cy="105424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u="none"/>
          </a:p>
        </p:txBody>
      </p:sp>
      <p:sp>
        <p:nvSpPr>
          <p:cNvPr id="8" name="Rectangle 7"/>
          <p:cNvSpPr/>
          <p:nvPr/>
        </p:nvSpPr>
        <p:spPr>
          <a:xfrm>
            <a:off x="4450517" y="1100951"/>
            <a:ext cx="105432" cy="1054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u="none"/>
          </a:p>
        </p:txBody>
      </p:sp>
      <p:sp>
        <p:nvSpPr>
          <p:cNvPr id="9" name="Rectangle 8"/>
          <p:cNvSpPr/>
          <p:nvPr/>
        </p:nvSpPr>
        <p:spPr>
          <a:xfrm>
            <a:off x="4231547" y="1668651"/>
            <a:ext cx="105432" cy="105424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u="none"/>
          </a:p>
        </p:txBody>
      </p:sp>
      <p:sp>
        <p:nvSpPr>
          <p:cNvPr id="10" name="TextBox 9"/>
          <p:cNvSpPr txBox="1"/>
          <p:nvPr/>
        </p:nvSpPr>
        <p:spPr>
          <a:xfrm>
            <a:off x="1" y="3367852"/>
            <a:ext cx="10160000" cy="1195197"/>
          </a:xfrm>
          <a:prstGeom prst="rect">
            <a:avLst/>
          </a:prstGeom>
          <a:noFill/>
        </p:spPr>
        <p:txBody>
          <a:bodyPr wrap="square" lIns="101599" tIns="50799" rIns="101599" bIns="50799" rtlCol="0">
            <a:spAutoFit/>
          </a:bodyPr>
          <a:lstStyle/>
          <a:p>
            <a:pPr algn="ctr"/>
            <a:r>
              <a:rPr lang="es-CL" sz="2700" b="1" dirty="0">
                <a:solidFill>
                  <a:srgbClr val="FFFFFF"/>
                </a:solidFill>
                <a:latin typeface="Trebuchet MS"/>
                <a:cs typeface="Trebuchet MS"/>
              </a:rPr>
              <a:t>Filtros usando Fourier en 2D</a:t>
            </a:r>
          </a:p>
          <a:p>
            <a:pPr algn="ctr"/>
            <a:endParaRPr lang="es-CL" sz="11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100" dirty="0">
                <a:solidFill>
                  <a:srgbClr val="FFFFFF"/>
                </a:solidFill>
                <a:latin typeface="Trebuchet MS"/>
                <a:cs typeface="Trebuchet MS"/>
              </a:rPr>
              <a:t>[ Capítulo 4 ]</a:t>
            </a:r>
          </a:p>
          <a:p>
            <a:pPr algn="ctr"/>
            <a:endParaRPr lang="es-CL" sz="11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100" dirty="0">
                <a:solidFill>
                  <a:srgbClr val="FFFFFF"/>
                </a:solidFill>
                <a:latin typeface="Trebuchet MS"/>
                <a:cs typeface="Trebuchet MS"/>
              </a:rPr>
              <a:t>Transparencias Originales de Marcelo Guarini</a:t>
            </a:r>
          </a:p>
        </p:txBody>
      </p:sp>
    </p:spTree>
    <p:extLst>
      <p:ext uri="{BB962C8B-B14F-4D97-AF65-F5344CB8AC3E}">
        <p14:creationId xmlns:p14="http://schemas.microsoft.com/office/powerpoint/2010/main" val="410472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3824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Butterworth</a:t>
            </a:r>
          </a:p>
        </p:txBody>
      </p:sp>
      <p:pic>
        <p:nvPicPr>
          <p:cNvPr id="1382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641600"/>
            <a:ext cx="91694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3926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Butterworth</a:t>
            </a:r>
          </a:p>
        </p:txBody>
      </p:sp>
      <p:pic>
        <p:nvPicPr>
          <p:cNvPr id="1392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" y="4140200"/>
            <a:ext cx="1007427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9269" name="Rectangle 5"/>
          <p:cNvSpPr>
            <a:spLocks/>
          </p:cNvSpPr>
          <p:nvPr/>
        </p:nvSpPr>
        <p:spPr bwMode="auto">
          <a:xfrm>
            <a:off x="2112963" y="2324100"/>
            <a:ext cx="3136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Función de transferencia de un filtro pasabajos Butterworth</a:t>
            </a:r>
          </a:p>
        </p:txBody>
      </p:sp>
      <p:sp>
        <p:nvSpPr>
          <p:cNvPr id="139270" name="Rectangle 6"/>
          <p:cNvSpPr>
            <a:spLocks/>
          </p:cNvSpPr>
          <p:nvPr/>
        </p:nvSpPr>
        <p:spPr bwMode="auto">
          <a:xfrm>
            <a:off x="4652963" y="3467100"/>
            <a:ext cx="850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Imagen</a:t>
            </a:r>
          </a:p>
        </p:txBody>
      </p:sp>
      <p:sp>
        <p:nvSpPr>
          <p:cNvPr id="139271" name="Rectangle 7"/>
          <p:cNvSpPr>
            <a:spLocks/>
          </p:cNvSpPr>
          <p:nvPr/>
        </p:nvSpPr>
        <p:spPr bwMode="auto">
          <a:xfrm>
            <a:off x="1325563" y="3467100"/>
            <a:ext cx="1270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Perspectiva</a:t>
            </a:r>
          </a:p>
        </p:txBody>
      </p:sp>
      <p:sp>
        <p:nvSpPr>
          <p:cNvPr id="139272" name="Rectangle 8"/>
          <p:cNvSpPr>
            <a:spLocks/>
          </p:cNvSpPr>
          <p:nvPr/>
        </p:nvSpPr>
        <p:spPr bwMode="auto">
          <a:xfrm>
            <a:off x="6570663" y="3327400"/>
            <a:ext cx="34671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Sección cruzada radial para órdenes del 1 al 4.</a:t>
            </a:r>
          </a:p>
        </p:txBody>
      </p:sp>
    </p:spTree>
  </p:cSld>
  <p:clrMapOvr>
    <a:masterClrMapping/>
  </p:clrMapOvr>
  <p:transition spd="med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029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Butterworth</a:t>
            </a:r>
          </a:p>
        </p:txBody>
      </p:sp>
      <p:pic>
        <p:nvPicPr>
          <p:cNvPr id="1402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9400" y="3136900"/>
            <a:ext cx="7048500" cy="347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0293" name="Rectangle 5"/>
          <p:cNvSpPr>
            <a:spLocks/>
          </p:cNvSpPr>
          <p:nvPr/>
        </p:nvSpPr>
        <p:spPr bwMode="auto">
          <a:xfrm>
            <a:off x="1617663" y="2654300"/>
            <a:ext cx="3390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Imagen Original</a:t>
            </a:r>
          </a:p>
        </p:txBody>
      </p:sp>
      <p:sp>
        <p:nvSpPr>
          <p:cNvPr id="140294" name="Rectangle 6"/>
          <p:cNvSpPr>
            <a:spLocks/>
          </p:cNvSpPr>
          <p:nvPr/>
        </p:nvSpPr>
        <p:spPr bwMode="auto">
          <a:xfrm>
            <a:off x="5122863" y="23749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Butterworth orden 2 y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10</a:t>
            </a:r>
          </a:p>
        </p:txBody>
      </p:sp>
    </p:spTree>
  </p:cSld>
  <p:clrMapOvr>
    <a:masterClrMapping/>
  </p:clrMapOvr>
  <p:transition spd="med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1315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Butterworth</a:t>
            </a:r>
          </a:p>
        </p:txBody>
      </p:sp>
      <p:pic>
        <p:nvPicPr>
          <p:cNvPr id="1413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9400" y="3111500"/>
            <a:ext cx="704850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1317" name="Rectangle 5"/>
          <p:cNvSpPr>
            <a:spLocks/>
          </p:cNvSpPr>
          <p:nvPr/>
        </p:nvSpPr>
        <p:spPr bwMode="auto">
          <a:xfrm>
            <a:off x="1617663" y="23749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Butterworth orden 2 y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30</a:t>
            </a:r>
          </a:p>
        </p:txBody>
      </p:sp>
      <p:sp>
        <p:nvSpPr>
          <p:cNvPr id="141318" name="Rectangle 6"/>
          <p:cNvSpPr>
            <a:spLocks/>
          </p:cNvSpPr>
          <p:nvPr/>
        </p:nvSpPr>
        <p:spPr bwMode="auto">
          <a:xfrm>
            <a:off x="5135563" y="23749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Butterworth orden 2 y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60</a:t>
            </a:r>
          </a:p>
        </p:txBody>
      </p:sp>
    </p:spTree>
  </p:cSld>
  <p:clrMapOvr>
    <a:masterClrMapping/>
  </p:clrMapOvr>
  <p:transition spd="med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233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Butterworth</a:t>
            </a:r>
          </a:p>
        </p:txBody>
      </p:sp>
      <p:pic>
        <p:nvPicPr>
          <p:cNvPr id="1423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62100" y="3060700"/>
            <a:ext cx="7035800" cy="347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341" name="Rectangle 5"/>
          <p:cNvSpPr>
            <a:spLocks/>
          </p:cNvSpPr>
          <p:nvPr/>
        </p:nvSpPr>
        <p:spPr bwMode="auto">
          <a:xfrm>
            <a:off x="1617663" y="23749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Butterworth orden 2 y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160</a:t>
            </a:r>
          </a:p>
        </p:txBody>
      </p:sp>
      <p:sp>
        <p:nvSpPr>
          <p:cNvPr id="142342" name="Rectangle 6"/>
          <p:cNvSpPr>
            <a:spLocks/>
          </p:cNvSpPr>
          <p:nvPr/>
        </p:nvSpPr>
        <p:spPr bwMode="auto">
          <a:xfrm>
            <a:off x="5135563" y="23749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Butterworth orden 2 y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460</a:t>
            </a:r>
          </a:p>
        </p:txBody>
      </p:sp>
    </p:spTree>
  </p:cSld>
  <p:clrMapOvr>
    <a:masterClrMapping/>
  </p:clrMapOvr>
  <p:transition spd="med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336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Butterworth</a:t>
            </a:r>
          </a:p>
        </p:txBody>
      </p:sp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6700" y="3416300"/>
            <a:ext cx="4546600" cy="394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65" name="Rectangle 5"/>
          <p:cNvSpPr>
            <a:spLocks/>
          </p:cNvSpPr>
          <p:nvPr/>
        </p:nvSpPr>
        <p:spPr bwMode="auto">
          <a:xfrm>
            <a:off x="677863" y="2616200"/>
            <a:ext cx="4241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Representación espacial de un PB Buterworth de orden 1 y perfil de intensidad a través del centro del filtro.</a:t>
            </a:r>
          </a:p>
        </p:txBody>
      </p:sp>
      <p:sp>
        <p:nvSpPr>
          <p:cNvPr id="143366" name="Rectangle 6"/>
          <p:cNvSpPr>
            <a:spLocks/>
          </p:cNvSpPr>
          <p:nvPr/>
        </p:nvSpPr>
        <p:spPr bwMode="auto">
          <a:xfrm>
            <a:off x="5199063" y="2616200"/>
            <a:ext cx="4241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Representación espacial de un PB Buterworth de orden 2 y perfil de intensidad a través del centro del filtro.</a:t>
            </a:r>
          </a:p>
        </p:txBody>
      </p:sp>
    </p:spTree>
  </p:cSld>
  <p:clrMapOvr>
    <a:masterClrMapping/>
  </p:clrMapOvr>
  <p:transition spd="med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438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Butterworth</a:t>
            </a:r>
          </a:p>
        </p:txBody>
      </p:sp>
      <p:sp>
        <p:nvSpPr>
          <p:cNvPr id="144388" name="Rectangle 4"/>
          <p:cNvSpPr>
            <a:spLocks/>
          </p:cNvSpPr>
          <p:nvPr/>
        </p:nvSpPr>
        <p:spPr bwMode="auto">
          <a:xfrm>
            <a:off x="677863" y="2616200"/>
            <a:ext cx="4241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Representación espacial de un PB Buterworth de orden 5 y perfil de intensidad a través del centro del filtro.</a:t>
            </a:r>
          </a:p>
        </p:txBody>
      </p:sp>
      <p:sp>
        <p:nvSpPr>
          <p:cNvPr id="144389" name="Rectangle 5"/>
          <p:cNvSpPr>
            <a:spLocks/>
          </p:cNvSpPr>
          <p:nvPr/>
        </p:nvSpPr>
        <p:spPr bwMode="auto">
          <a:xfrm>
            <a:off x="5199063" y="2616200"/>
            <a:ext cx="4241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Representación espacial de un PB Buterworth de orden 20 y perfil de intensidad a través del centro del filtro.</a:t>
            </a:r>
          </a:p>
        </p:txBody>
      </p:sp>
      <p:pic>
        <p:nvPicPr>
          <p:cNvPr id="14439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1300" y="3454400"/>
            <a:ext cx="45847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5411" name="Rectangle 3"/>
          <p:cNvSpPr>
            <a:spLocks/>
          </p:cNvSpPr>
          <p:nvPr/>
        </p:nvSpPr>
        <p:spPr bwMode="auto">
          <a:xfrm>
            <a:off x="444500" y="15240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Gaussiano</a:t>
            </a:r>
          </a:p>
        </p:txBody>
      </p:sp>
      <p:pic>
        <p:nvPicPr>
          <p:cNvPr id="1454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500" y="2032000"/>
            <a:ext cx="9271000" cy="546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grpSp>
        <p:nvGrpSpPr>
          <p:cNvPr id="146435" name="Group 3"/>
          <p:cNvGrpSpPr>
            <a:grpSpLocks/>
          </p:cNvGrpSpPr>
          <p:nvPr/>
        </p:nvGrpSpPr>
        <p:grpSpPr bwMode="auto">
          <a:xfrm>
            <a:off x="114300" y="4191000"/>
            <a:ext cx="9918700" cy="3162300"/>
            <a:chOff x="0" y="0"/>
            <a:chExt cx="6248" cy="1992"/>
          </a:xfrm>
        </p:grpSpPr>
        <p:pic>
          <p:nvPicPr>
            <p:cNvPr id="146436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6" y="0"/>
              <a:ext cx="6232" cy="1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6437" name="Rectangle 5"/>
            <p:cNvSpPr>
              <a:spLocks/>
            </p:cNvSpPr>
            <p:nvPr/>
          </p:nvSpPr>
          <p:spPr bwMode="auto">
            <a:xfrm>
              <a:off x="0" y="1864"/>
              <a:ext cx="4240" cy="128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146438" name="Rectangle 6"/>
          <p:cNvSpPr>
            <a:spLocks/>
          </p:cNvSpPr>
          <p:nvPr/>
        </p:nvSpPr>
        <p:spPr bwMode="auto">
          <a:xfrm>
            <a:off x="2163763" y="2527300"/>
            <a:ext cx="3136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Función de transferencia de un filtro pasabajos Gaussiano</a:t>
            </a:r>
          </a:p>
        </p:txBody>
      </p:sp>
      <p:sp>
        <p:nvSpPr>
          <p:cNvPr id="146439" name="Rectangle 7"/>
          <p:cNvSpPr>
            <a:spLocks/>
          </p:cNvSpPr>
          <p:nvPr/>
        </p:nvSpPr>
        <p:spPr bwMode="auto">
          <a:xfrm>
            <a:off x="4525963" y="3467100"/>
            <a:ext cx="850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Imagen</a:t>
            </a:r>
          </a:p>
        </p:txBody>
      </p:sp>
      <p:sp>
        <p:nvSpPr>
          <p:cNvPr id="146440" name="Rectangle 8"/>
          <p:cNvSpPr>
            <a:spLocks/>
          </p:cNvSpPr>
          <p:nvPr/>
        </p:nvSpPr>
        <p:spPr bwMode="auto">
          <a:xfrm>
            <a:off x="1325563" y="3467100"/>
            <a:ext cx="1270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Perspectiva</a:t>
            </a:r>
          </a:p>
        </p:txBody>
      </p:sp>
      <p:sp>
        <p:nvSpPr>
          <p:cNvPr id="146441" name="Rectangle 9"/>
          <p:cNvSpPr>
            <a:spLocks/>
          </p:cNvSpPr>
          <p:nvPr/>
        </p:nvSpPr>
        <p:spPr bwMode="auto">
          <a:xfrm>
            <a:off x="6621463" y="3327400"/>
            <a:ext cx="34671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Sección cruzada radial para varios valores de </a:t>
            </a:r>
            <a:r>
              <a:rPr lang="en-US" sz="1800" i="1">
                <a:solidFill>
                  <a:schemeClr val="tx1"/>
                </a:solidFill>
              </a:rPr>
              <a:t>Do</a:t>
            </a:r>
            <a:r>
              <a:rPr lang="en-US" sz="18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6442" name="Rectangle 10"/>
          <p:cNvSpPr>
            <a:spLocks/>
          </p:cNvSpPr>
          <p:nvPr/>
        </p:nvSpPr>
        <p:spPr bwMode="auto">
          <a:xfrm>
            <a:off x="317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Gaussiano</a:t>
            </a:r>
          </a:p>
        </p:txBody>
      </p:sp>
    </p:spTree>
  </p:cSld>
  <p:clrMapOvr>
    <a:masterClrMapping/>
  </p:clrMapOvr>
  <p:transition spd="med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745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Gaussiano</a:t>
            </a:r>
          </a:p>
        </p:txBody>
      </p:sp>
      <p:pic>
        <p:nvPicPr>
          <p:cNvPr id="1474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6700" y="3238500"/>
            <a:ext cx="7086600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7461" name="Rectangle 5"/>
          <p:cNvSpPr>
            <a:spLocks/>
          </p:cNvSpPr>
          <p:nvPr/>
        </p:nvSpPr>
        <p:spPr bwMode="auto">
          <a:xfrm>
            <a:off x="1617663" y="2654300"/>
            <a:ext cx="3390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Imagen Original</a:t>
            </a:r>
          </a:p>
        </p:txBody>
      </p:sp>
      <p:sp>
        <p:nvSpPr>
          <p:cNvPr id="147462" name="Rectangle 6"/>
          <p:cNvSpPr>
            <a:spLocks/>
          </p:cNvSpPr>
          <p:nvPr/>
        </p:nvSpPr>
        <p:spPr bwMode="auto">
          <a:xfrm>
            <a:off x="5122863" y="23749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Gaussiano con 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10</a:t>
            </a:r>
          </a:p>
        </p:txBody>
      </p:sp>
    </p:spTree>
  </p:cSld>
  <p:clrMapOvr>
    <a:masterClrMapping/>
  </p:clrMapOvr>
  <p:transition spd="med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6891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Filtro pasabajos ideal.</a:t>
            </a:r>
          </a:p>
        </p:txBody>
      </p:sp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616200"/>
            <a:ext cx="9169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848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Gaussiano</a:t>
            </a:r>
          </a:p>
        </p:txBody>
      </p:sp>
      <p:pic>
        <p:nvPicPr>
          <p:cNvPr id="1484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6700" y="3352800"/>
            <a:ext cx="7086600" cy="33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8485" name="Rectangle 5"/>
          <p:cNvSpPr>
            <a:spLocks/>
          </p:cNvSpPr>
          <p:nvPr/>
        </p:nvSpPr>
        <p:spPr bwMode="auto">
          <a:xfrm>
            <a:off x="1617663" y="25400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Gaussiano con 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30</a:t>
            </a:r>
          </a:p>
        </p:txBody>
      </p:sp>
      <p:sp>
        <p:nvSpPr>
          <p:cNvPr id="148486" name="Rectangle 6"/>
          <p:cNvSpPr>
            <a:spLocks/>
          </p:cNvSpPr>
          <p:nvPr/>
        </p:nvSpPr>
        <p:spPr bwMode="auto">
          <a:xfrm>
            <a:off x="5160963" y="25400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Gaussiano con 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60</a:t>
            </a:r>
          </a:p>
        </p:txBody>
      </p:sp>
    </p:spTree>
  </p:cSld>
  <p:clrMapOvr>
    <a:masterClrMapping/>
  </p:clrMapOvr>
  <p:transition spd="med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950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Gaussiano</a:t>
            </a:r>
          </a:p>
        </p:txBody>
      </p:sp>
      <p:pic>
        <p:nvPicPr>
          <p:cNvPr id="1495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9400" y="3365500"/>
            <a:ext cx="70612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9509" name="Rectangle 5"/>
          <p:cNvSpPr>
            <a:spLocks/>
          </p:cNvSpPr>
          <p:nvPr/>
        </p:nvSpPr>
        <p:spPr bwMode="auto">
          <a:xfrm>
            <a:off x="1617663" y="25400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Gaussiano con 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160</a:t>
            </a:r>
          </a:p>
        </p:txBody>
      </p:sp>
      <p:sp>
        <p:nvSpPr>
          <p:cNvPr id="149510" name="Rectangle 6"/>
          <p:cNvSpPr>
            <a:spLocks/>
          </p:cNvSpPr>
          <p:nvPr/>
        </p:nvSpPr>
        <p:spPr bwMode="auto">
          <a:xfrm>
            <a:off x="5160963" y="25400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Gaussiano con 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460</a:t>
            </a:r>
          </a:p>
        </p:txBody>
      </p:sp>
    </p:spTree>
  </p:cSld>
  <p:clrMapOvr>
    <a:masterClrMapping/>
  </p:clrMapOvr>
  <p:transition spd="med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5053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Gaussiano (Aplicación)</a:t>
            </a:r>
          </a:p>
        </p:txBody>
      </p:sp>
      <p:pic>
        <p:nvPicPr>
          <p:cNvPr id="1505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2700" y="2565400"/>
            <a:ext cx="7594600" cy="425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51555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Gaussiano (Aplicación)</a:t>
            </a:r>
          </a:p>
        </p:txBody>
      </p:sp>
      <p:pic>
        <p:nvPicPr>
          <p:cNvPr id="1515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844800"/>
            <a:ext cx="9080500" cy="454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557" name="Rectangle 5"/>
          <p:cNvSpPr>
            <a:spLocks/>
          </p:cNvSpPr>
          <p:nvPr/>
        </p:nvSpPr>
        <p:spPr bwMode="auto">
          <a:xfrm>
            <a:off x="550863" y="23114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Original </a:t>
            </a:r>
          </a:p>
        </p:txBody>
      </p:sp>
      <p:sp>
        <p:nvSpPr>
          <p:cNvPr id="151558" name="Rectangle 6"/>
          <p:cNvSpPr>
            <a:spLocks/>
          </p:cNvSpPr>
          <p:nvPr/>
        </p:nvSpPr>
        <p:spPr bwMode="auto">
          <a:xfrm>
            <a:off x="3967163" y="2755900"/>
            <a:ext cx="28067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Procesada con filtro Gaussiano con </a:t>
            </a:r>
            <a:r>
              <a:rPr lang="en-US" sz="1600" i="1">
                <a:solidFill>
                  <a:schemeClr val="tx1"/>
                </a:solidFill>
              </a:rPr>
              <a:t>Do</a:t>
            </a:r>
            <a:r>
              <a:rPr lang="en-US" sz="1600">
                <a:solidFill>
                  <a:schemeClr val="tx1"/>
                </a:solidFill>
              </a:rPr>
              <a:t> = 100</a:t>
            </a:r>
          </a:p>
        </p:txBody>
      </p:sp>
      <p:sp>
        <p:nvSpPr>
          <p:cNvPr id="151559" name="Rectangle 7"/>
          <p:cNvSpPr>
            <a:spLocks/>
          </p:cNvSpPr>
          <p:nvPr/>
        </p:nvSpPr>
        <p:spPr bwMode="auto">
          <a:xfrm>
            <a:off x="6862763" y="3416300"/>
            <a:ext cx="28067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Procesada con filtro Gaussiano con </a:t>
            </a:r>
            <a:r>
              <a:rPr lang="en-US" sz="1600" i="1">
                <a:solidFill>
                  <a:schemeClr val="tx1"/>
                </a:solidFill>
              </a:rPr>
              <a:t>Do</a:t>
            </a:r>
            <a:r>
              <a:rPr lang="en-US" sz="1600">
                <a:solidFill>
                  <a:schemeClr val="tx1"/>
                </a:solidFill>
              </a:rPr>
              <a:t> = 80</a:t>
            </a:r>
          </a:p>
        </p:txBody>
      </p:sp>
    </p:spTree>
  </p:cSld>
  <p:clrMapOvr>
    <a:masterClrMapping/>
  </p:clrMapOvr>
  <p:transition spd="med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5257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pasabajos (Resumen de Fórmulas)</a:t>
            </a:r>
          </a:p>
        </p:txBody>
      </p:sp>
      <p:pic>
        <p:nvPicPr>
          <p:cNvPr id="15258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590800"/>
            <a:ext cx="84582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5360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pasa-altos</a:t>
            </a:r>
          </a:p>
        </p:txBody>
      </p:sp>
      <p:pic>
        <p:nvPicPr>
          <p:cNvPr id="15360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603500"/>
            <a:ext cx="9169400" cy="295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5462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pasa-altos</a:t>
            </a:r>
          </a:p>
        </p:txBody>
      </p:sp>
      <p:pic>
        <p:nvPicPr>
          <p:cNvPr id="1546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578100"/>
            <a:ext cx="9169400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5565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pasa-altos ideal</a:t>
            </a:r>
          </a:p>
        </p:txBody>
      </p:sp>
      <p:pic>
        <p:nvPicPr>
          <p:cNvPr id="1556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900" y="3019425"/>
            <a:ext cx="9967913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pic>
        <p:nvPicPr>
          <p:cNvPr id="156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" y="3149600"/>
            <a:ext cx="10050463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6676" name="Rectangle 4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pasa-altos de Butterworth</a:t>
            </a:r>
          </a:p>
        </p:txBody>
      </p:sp>
    </p:spTree>
  </p:cSld>
  <p:clrMapOvr>
    <a:masterClrMapping/>
  </p:clrMapOvr>
  <p:transition spd="med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grpSp>
        <p:nvGrpSpPr>
          <p:cNvPr id="157699" name="Group 3"/>
          <p:cNvGrpSpPr>
            <a:grpSpLocks/>
          </p:cNvGrpSpPr>
          <p:nvPr/>
        </p:nvGrpSpPr>
        <p:grpSpPr bwMode="auto">
          <a:xfrm>
            <a:off x="-101600" y="3097213"/>
            <a:ext cx="10198100" cy="3228975"/>
            <a:chOff x="0" y="0"/>
            <a:chExt cx="6424" cy="2033"/>
          </a:xfrm>
        </p:grpSpPr>
        <p:pic>
          <p:nvPicPr>
            <p:cNvPr id="157700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" y="0"/>
              <a:ext cx="6371" cy="20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7701" name="AutoShape 5"/>
            <p:cNvSpPr>
              <a:spLocks/>
            </p:cNvSpPr>
            <p:nvPr/>
          </p:nvSpPr>
          <p:spPr bwMode="auto">
            <a:xfrm>
              <a:off x="0" y="1532"/>
              <a:ext cx="510" cy="501"/>
            </a:xfrm>
            <a:prstGeom prst="roundRect">
              <a:avLst>
                <a:gd name="adj" fmla="val 23917"/>
              </a:avLst>
            </a:prstGeom>
            <a:solidFill>
              <a:srgbClr val="FFFFFF"/>
            </a:solidFill>
            <a:ln w="25400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157702" name="Rectangle 6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pasa-altos Gaussiano</a:t>
            </a:r>
          </a:p>
        </p:txBody>
      </p:sp>
    </p:spTree>
  </p:cSld>
  <p:clrMapOvr>
    <a:masterClrMapping/>
  </p:clrMapOvr>
  <p:transition spd="med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6891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Filtro pasabajos ideal.</a:t>
            </a:r>
          </a:p>
        </p:txBody>
      </p:sp>
      <p:pic>
        <p:nvPicPr>
          <p:cNvPr id="131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" y="3086100"/>
            <a:ext cx="89535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5872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pasa-altos (Representación espacial)</a:t>
            </a:r>
          </a:p>
        </p:txBody>
      </p:sp>
      <p:pic>
        <p:nvPicPr>
          <p:cNvPr id="1587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0400" y="2667000"/>
            <a:ext cx="8839200" cy="496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8725" name="Rectangle 5"/>
          <p:cNvSpPr>
            <a:spLocks/>
          </p:cNvSpPr>
          <p:nvPr/>
        </p:nvSpPr>
        <p:spPr bwMode="auto">
          <a:xfrm>
            <a:off x="754063" y="23241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Pasa-altos ideal</a:t>
            </a:r>
          </a:p>
        </p:txBody>
      </p:sp>
      <p:sp>
        <p:nvSpPr>
          <p:cNvPr id="158726" name="Rectangle 6"/>
          <p:cNvSpPr>
            <a:spLocks/>
          </p:cNvSpPr>
          <p:nvPr/>
        </p:nvSpPr>
        <p:spPr bwMode="auto">
          <a:xfrm>
            <a:off x="3725863" y="23241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Pasa-altos de Butterworth</a:t>
            </a:r>
          </a:p>
        </p:txBody>
      </p:sp>
      <p:sp>
        <p:nvSpPr>
          <p:cNvPr id="158727" name="Rectangle 7"/>
          <p:cNvSpPr>
            <a:spLocks/>
          </p:cNvSpPr>
          <p:nvPr/>
        </p:nvSpPr>
        <p:spPr bwMode="auto">
          <a:xfrm>
            <a:off x="6646863" y="23241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Pasa-altos Gaussiano</a:t>
            </a:r>
          </a:p>
        </p:txBody>
      </p:sp>
    </p:spTree>
  </p:cSld>
  <p:clrMapOvr>
    <a:masterClrMapping/>
  </p:clrMapOvr>
  <p:transition spd="med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5974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pasa-altos ideal (aplicación a la imagen de prueba)</a:t>
            </a:r>
          </a:p>
        </p:txBody>
      </p:sp>
      <p:pic>
        <p:nvPicPr>
          <p:cNvPr id="1597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" y="3454400"/>
            <a:ext cx="89535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9749" name="Rectangle 5"/>
          <p:cNvSpPr>
            <a:spLocks/>
          </p:cNvSpPr>
          <p:nvPr/>
        </p:nvSpPr>
        <p:spPr bwMode="auto">
          <a:xfrm>
            <a:off x="7032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30</a:t>
            </a:r>
          </a:p>
        </p:txBody>
      </p:sp>
      <p:sp>
        <p:nvSpPr>
          <p:cNvPr id="159750" name="Rectangle 6"/>
          <p:cNvSpPr>
            <a:spLocks/>
          </p:cNvSpPr>
          <p:nvPr/>
        </p:nvSpPr>
        <p:spPr bwMode="auto">
          <a:xfrm>
            <a:off x="37258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60</a:t>
            </a:r>
          </a:p>
        </p:txBody>
      </p:sp>
      <p:sp>
        <p:nvSpPr>
          <p:cNvPr id="159751" name="Rectangle 7"/>
          <p:cNvSpPr>
            <a:spLocks/>
          </p:cNvSpPr>
          <p:nvPr/>
        </p:nvSpPr>
        <p:spPr bwMode="auto">
          <a:xfrm>
            <a:off x="67484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160</a:t>
            </a:r>
          </a:p>
        </p:txBody>
      </p:sp>
    </p:spTree>
  </p:cSld>
  <p:clrMapOvr>
    <a:masterClrMapping/>
  </p:clrMapOvr>
  <p:transition spd="med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077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pasa-altos de Butterworth de 2do orden (aplicación a la imagen de prueba)</a:t>
            </a:r>
          </a:p>
        </p:txBody>
      </p:sp>
      <p:pic>
        <p:nvPicPr>
          <p:cNvPr id="1607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" y="3441700"/>
            <a:ext cx="8966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0773" name="Rectangle 5"/>
          <p:cNvSpPr>
            <a:spLocks/>
          </p:cNvSpPr>
          <p:nvPr/>
        </p:nvSpPr>
        <p:spPr bwMode="auto">
          <a:xfrm>
            <a:off x="7032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30</a:t>
            </a:r>
          </a:p>
        </p:txBody>
      </p:sp>
      <p:sp>
        <p:nvSpPr>
          <p:cNvPr id="160774" name="Rectangle 6"/>
          <p:cNvSpPr>
            <a:spLocks/>
          </p:cNvSpPr>
          <p:nvPr/>
        </p:nvSpPr>
        <p:spPr bwMode="auto">
          <a:xfrm>
            <a:off x="37258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60</a:t>
            </a:r>
          </a:p>
        </p:txBody>
      </p:sp>
      <p:sp>
        <p:nvSpPr>
          <p:cNvPr id="160775" name="Rectangle 7"/>
          <p:cNvSpPr>
            <a:spLocks/>
          </p:cNvSpPr>
          <p:nvPr/>
        </p:nvSpPr>
        <p:spPr bwMode="auto">
          <a:xfrm>
            <a:off x="67484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160</a:t>
            </a:r>
          </a:p>
        </p:txBody>
      </p:sp>
    </p:spTree>
  </p:cSld>
  <p:clrMapOvr>
    <a:masterClrMapping/>
  </p:clrMapOvr>
  <p:transition spd="med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1795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pasa-altos Gaussiano (aplicación a la imagen de prueba)</a:t>
            </a:r>
          </a:p>
        </p:txBody>
      </p:sp>
      <p:pic>
        <p:nvPicPr>
          <p:cNvPr id="1617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200" y="3530600"/>
            <a:ext cx="89916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1797" name="Rectangle 5"/>
          <p:cNvSpPr>
            <a:spLocks/>
          </p:cNvSpPr>
          <p:nvPr/>
        </p:nvSpPr>
        <p:spPr bwMode="auto">
          <a:xfrm>
            <a:off x="7032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30</a:t>
            </a:r>
          </a:p>
        </p:txBody>
      </p:sp>
      <p:sp>
        <p:nvSpPr>
          <p:cNvPr id="161798" name="Rectangle 6"/>
          <p:cNvSpPr>
            <a:spLocks/>
          </p:cNvSpPr>
          <p:nvPr/>
        </p:nvSpPr>
        <p:spPr bwMode="auto">
          <a:xfrm>
            <a:off x="37258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60</a:t>
            </a:r>
          </a:p>
        </p:txBody>
      </p:sp>
      <p:sp>
        <p:nvSpPr>
          <p:cNvPr id="161799" name="Rectangle 7"/>
          <p:cNvSpPr>
            <a:spLocks/>
          </p:cNvSpPr>
          <p:nvPr/>
        </p:nvSpPr>
        <p:spPr bwMode="auto">
          <a:xfrm>
            <a:off x="67484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160</a:t>
            </a:r>
          </a:p>
        </p:txBody>
      </p:sp>
    </p:spTree>
  </p:cSld>
  <p:clrMapOvr>
    <a:masterClrMapping/>
  </p:clrMapOvr>
  <p:transition spd="med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281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pasa-altos (aplicación típica)</a:t>
            </a:r>
          </a:p>
        </p:txBody>
      </p:sp>
      <p:pic>
        <p:nvPicPr>
          <p:cNvPr id="1628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3416300"/>
            <a:ext cx="8940800" cy="299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2821" name="Rectangle 5"/>
          <p:cNvSpPr>
            <a:spLocks/>
          </p:cNvSpPr>
          <p:nvPr/>
        </p:nvSpPr>
        <p:spPr bwMode="auto">
          <a:xfrm>
            <a:off x="779463" y="29591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de huella digital</a:t>
            </a:r>
          </a:p>
        </p:txBody>
      </p:sp>
      <p:sp>
        <p:nvSpPr>
          <p:cNvPr id="162822" name="Rectangle 6"/>
          <p:cNvSpPr>
            <a:spLocks/>
          </p:cNvSpPr>
          <p:nvPr/>
        </p:nvSpPr>
        <p:spPr bwMode="auto">
          <a:xfrm>
            <a:off x="3751263" y="29591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huella Filtrada con pasa-altos</a:t>
            </a:r>
          </a:p>
        </p:txBody>
      </p:sp>
      <p:sp>
        <p:nvSpPr>
          <p:cNvPr id="162823" name="Rectangle 7"/>
          <p:cNvSpPr>
            <a:spLocks/>
          </p:cNvSpPr>
          <p:nvPr/>
        </p:nvSpPr>
        <p:spPr bwMode="auto">
          <a:xfrm>
            <a:off x="6672263" y="2959100"/>
            <a:ext cx="275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resultado de aplicar un umbral</a:t>
            </a:r>
          </a:p>
        </p:txBody>
      </p:sp>
    </p:spTree>
  </p:cSld>
  <p:clrMapOvr>
    <a:masterClrMapping/>
  </p:clrMapOvr>
  <p:transition spd="med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384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Laplaciano en el dominio de la frecuencia </a:t>
            </a:r>
          </a:p>
        </p:txBody>
      </p:sp>
      <p:pic>
        <p:nvPicPr>
          <p:cNvPr id="1638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438400"/>
            <a:ext cx="9156700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486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Laplaciano en el dominio de la frecuencia </a:t>
            </a:r>
          </a:p>
        </p:txBody>
      </p:sp>
      <p:pic>
        <p:nvPicPr>
          <p:cNvPr id="1648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700" y="2463800"/>
            <a:ext cx="9169400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589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Laplaciano en el dominio de la frecuencia (aplicación a una imagen de la luna)</a:t>
            </a:r>
          </a:p>
        </p:txBody>
      </p:sp>
      <p:pic>
        <p:nvPicPr>
          <p:cNvPr id="1658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1400" y="2781300"/>
            <a:ext cx="8077200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5893" name="Rectangle 5"/>
          <p:cNvSpPr>
            <a:spLocks/>
          </p:cNvSpPr>
          <p:nvPr/>
        </p:nvSpPr>
        <p:spPr bwMode="auto">
          <a:xfrm>
            <a:off x="1833563" y="24130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original</a:t>
            </a:r>
          </a:p>
        </p:txBody>
      </p:sp>
      <p:sp>
        <p:nvSpPr>
          <p:cNvPr id="165894" name="Rectangle 6"/>
          <p:cNvSpPr>
            <a:spLocks/>
          </p:cNvSpPr>
          <p:nvPr/>
        </p:nvSpPr>
        <p:spPr bwMode="auto">
          <a:xfrm>
            <a:off x="5757863" y="24130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filtrada</a:t>
            </a:r>
          </a:p>
        </p:txBody>
      </p:sp>
    </p:spTree>
  </p:cSld>
  <p:clrMapOvr>
    <a:masterClrMapping/>
  </p:clrMapOvr>
  <p:transition spd="med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6915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Unsharp Mask (máscara borrosa)</a:t>
            </a:r>
          </a:p>
        </p:txBody>
      </p:sp>
      <p:pic>
        <p:nvPicPr>
          <p:cNvPr id="1669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425700"/>
            <a:ext cx="9169400" cy="485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793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Unsharp Mask (máscara borrosa)</a:t>
            </a:r>
          </a:p>
        </p:txBody>
      </p:sp>
      <p:pic>
        <p:nvPicPr>
          <p:cNvPr id="1679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540000"/>
            <a:ext cx="9169400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2446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Filtro pasabajos ideal.</a:t>
            </a:r>
          </a:p>
        </p:txBody>
      </p:sp>
      <p:pic>
        <p:nvPicPr>
          <p:cNvPr id="132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1828800"/>
            <a:ext cx="9169400" cy="572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896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Unsharp Mask (máscara borrosa)</a:t>
            </a:r>
          </a:p>
        </p:txBody>
      </p:sp>
      <p:pic>
        <p:nvPicPr>
          <p:cNvPr id="1689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425700"/>
            <a:ext cx="6807200" cy="486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8965" name="Rectangle 5"/>
          <p:cNvSpPr>
            <a:spLocks/>
          </p:cNvSpPr>
          <p:nvPr/>
        </p:nvSpPr>
        <p:spPr bwMode="auto">
          <a:xfrm>
            <a:off x="265113" y="3276600"/>
            <a:ext cx="12827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de rayos X</a:t>
            </a:r>
          </a:p>
        </p:txBody>
      </p:sp>
      <p:sp>
        <p:nvSpPr>
          <p:cNvPr id="168966" name="Rectangle 6"/>
          <p:cNvSpPr>
            <a:spLocks/>
          </p:cNvSpPr>
          <p:nvPr/>
        </p:nvSpPr>
        <p:spPr bwMode="auto">
          <a:xfrm>
            <a:off x="8672513" y="2933700"/>
            <a:ext cx="12827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procesada con un filtro Gaussiano pasa altos</a:t>
            </a:r>
          </a:p>
        </p:txBody>
      </p:sp>
      <p:sp>
        <p:nvSpPr>
          <p:cNvPr id="168967" name="Rectangle 7"/>
          <p:cNvSpPr>
            <a:spLocks/>
          </p:cNvSpPr>
          <p:nvPr/>
        </p:nvSpPr>
        <p:spPr bwMode="auto">
          <a:xfrm>
            <a:off x="265113" y="5346700"/>
            <a:ext cx="12827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Resultado de énfasis de altas frecuencias utilizando el mismo filtro</a:t>
            </a:r>
          </a:p>
        </p:txBody>
      </p:sp>
      <p:sp>
        <p:nvSpPr>
          <p:cNvPr id="168968" name="Rectangle 8"/>
          <p:cNvSpPr>
            <a:spLocks/>
          </p:cNvSpPr>
          <p:nvPr/>
        </p:nvSpPr>
        <p:spPr bwMode="auto">
          <a:xfrm>
            <a:off x="8672513" y="5232400"/>
            <a:ext cx="12827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Resusltado de equalizar el histograma de la imagen procesada de la izquierda.</a:t>
            </a:r>
          </a:p>
        </p:txBody>
      </p:sp>
    </p:spTree>
  </p:cSld>
  <p:clrMapOvr>
    <a:masterClrMapping/>
  </p:clrMapOvr>
  <p:transition spd="med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998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Homomórfico</a:t>
            </a:r>
          </a:p>
        </p:txBody>
      </p:sp>
      <p:pic>
        <p:nvPicPr>
          <p:cNvPr id="1699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476500"/>
            <a:ext cx="9169400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7101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Homomórfico</a:t>
            </a:r>
          </a:p>
        </p:txBody>
      </p:sp>
      <p:pic>
        <p:nvPicPr>
          <p:cNvPr id="1710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000" y="2794000"/>
            <a:ext cx="914400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72035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Homomórfico</a:t>
            </a:r>
          </a:p>
        </p:txBody>
      </p:sp>
      <p:pic>
        <p:nvPicPr>
          <p:cNvPr id="17203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000" y="2641600"/>
            <a:ext cx="9156700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7510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Combinaciones de distintos filtros filtros</a:t>
            </a:r>
          </a:p>
        </p:txBody>
      </p:sp>
      <p:pic>
        <p:nvPicPr>
          <p:cNvPr id="17510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3400" y="3429000"/>
            <a:ext cx="6540500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5109" name="Rectangle 5"/>
          <p:cNvSpPr>
            <a:spLocks/>
          </p:cNvSpPr>
          <p:nvPr/>
        </p:nvSpPr>
        <p:spPr bwMode="auto">
          <a:xfrm>
            <a:off x="265113" y="4749800"/>
            <a:ext cx="14859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Filtro 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rechaza-banda</a:t>
            </a:r>
          </a:p>
        </p:txBody>
      </p:sp>
      <p:sp>
        <p:nvSpPr>
          <p:cNvPr id="175110" name="Rectangle 6"/>
          <p:cNvSpPr>
            <a:spLocks/>
          </p:cNvSpPr>
          <p:nvPr/>
        </p:nvSpPr>
        <p:spPr bwMode="auto">
          <a:xfrm>
            <a:off x="8443913" y="4749800"/>
            <a:ext cx="12827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Filtro 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pasa-banda</a:t>
            </a:r>
          </a:p>
        </p:txBody>
      </p:sp>
    </p:spTree>
  </p:cSld>
  <p:clrMapOvr>
    <a:masterClrMapping/>
  </p:clrMapOvr>
  <p:transition spd="med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7613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</a:t>
            </a:r>
            <a:r>
              <a:rPr lang="en-US" sz="2000" i="1">
                <a:solidFill>
                  <a:srgbClr val="6E00FF"/>
                </a:solidFill>
                <a:latin typeface="Helvetica Neue" charset="0"/>
                <a:sym typeface="Helvetica Neue" charset="0"/>
              </a:rPr>
              <a:t>Notch</a:t>
            </a:r>
          </a:p>
        </p:txBody>
      </p:sp>
      <p:pic>
        <p:nvPicPr>
          <p:cNvPr id="17613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5800" y="2552700"/>
            <a:ext cx="6248400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6133" name="Rectangle 5"/>
          <p:cNvSpPr>
            <a:spLocks/>
          </p:cNvSpPr>
          <p:nvPr/>
        </p:nvSpPr>
        <p:spPr bwMode="auto">
          <a:xfrm>
            <a:off x="265113" y="3835400"/>
            <a:ext cx="14859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de diario escaneada, mostrando un patron de moiré.</a:t>
            </a:r>
          </a:p>
        </p:txBody>
      </p:sp>
      <p:sp>
        <p:nvSpPr>
          <p:cNvPr id="176134" name="Rectangle 6"/>
          <p:cNvSpPr>
            <a:spLocks/>
          </p:cNvSpPr>
          <p:nvPr/>
        </p:nvSpPr>
        <p:spPr bwMode="auto">
          <a:xfrm>
            <a:off x="8418513" y="3429000"/>
            <a:ext cx="14859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Espectro de la imagen, donde se aprecian las componentes relacionadas con la señal periódica.</a:t>
            </a:r>
          </a:p>
        </p:txBody>
      </p:sp>
    </p:spTree>
  </p:cSld>
  <p:clrMapOvr>
    <a:masterClrMapping/>
  </p:clrMapOvr>
  <p:transition spd="med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7613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</a:t>
            </a:r>
            <a:r>
              <a:rPr lang="en-US" sz="2000" i="1">
                <a:solidFill>
                  <a:srgbClr val="6E00FF"/>
                </a:solidFill>
                <a:latin typeface="Helvetica Neue" charset="0"/>
                <a:sym typeface="Helvetica Neue" charset="0"/>
              </a:rPr>
              <a:t>Notch</a:t>
            </a:r>
          </a:p>
        </p:txBody>
      </p:sp>
      <p:pic>
        <p:nvPicPr>
          <p:cNvPr id="17613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5800" y="2552700"/>
            <a:ext cx="6248400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6133" name="Rectangle 5"/>
          <p:cNvSpPr>
            <a:spLocks/>
          </p:cNvSpPr>
          <p:nvPr/>
        </p:nvSpPr>
        <p:spPr bwMode="auto">
          <a:xfrm>
            <a:off x="265113" y="3835400"/>
            <a:ext cx="14859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de diario escaneada, mostrando un patron de moiré.</a:t>
            </a:r>
          </a:p>
        </p:txBody>
      </p:sp>
      <p:sp>
        <p:nvSpPr>
          <p:cNvPr id="176134" name="Rectangle 6"/>
          <p:cNvSpPr>
            <a:spLocks/>
          </p:cNvSpPr>
          <p:nvPr/>
        </p:nvSpPr>
        <p:spPr bwMode="auto">
          <a:xfrm>
            <a:off x="8418513" y="3429000"/>
            <a:ext cx="14859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Espectro de la imagen, donde se aprecian las componentes relacionadas con la señal periódica.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080000" y="2153816"/>
            <a:ext cx="6048672" cy="546618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 W3" charset="-128"/>
              <a:cs typeface="ヒラギノ角ゴ Pro W3" charset="-128"/>
              <a:sym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078489"/>
      </p:ext>
    </p:extLst>
  </p:cSld>
  <p:clrMapOvr>
    <a:masterClrMapping/>
  </p:clrMapOvr>
  <p:transition spd="med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77155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</a:t>
            </a:r>
            <a:r>
              <a:rPr lang="en-US" sz="2000" i="1">
                <a:solidFill>
                  <a:srgbClr val="6E00FF"/>
                </a:solidFill>
                <a:latin typeface="Helvetica Neue" charset="0"/>
                <a:sym typeface="Helvetica Neue" charset="0"/>
              </a:rPr>
              <a:t>Notch</a:t>
            </a:r>
          </a:p>
        </p:txBody>
      </p:sp>
      <p:pic>
        <p:nvPicPr>
          <p:cNvPr id="17715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5800" y="2489200"/>
            <a:ext cx="6235700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7157" name="Rectangle 5"/>
          <p:cNvSpPr>
            <a:spLocks/>
          </p:cNvSpPr>
          <p:nvPr/>
        </p:nvSpPr>
        <p:spPr bwMode="auto">
          <a:xfrm>
            <a:off x="252413" y="4089400"/>
            <a:ext cx="14859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Filtro notch de Butterworth multiplicado por el espectro de la imagen</a:t>
            </a:r>
          </a:p>
        </p:txBody>
      </p:sp>
      <p:sp>
        <p:nvSpPr>
          <p:cNvPr id="177158" name="Rectangle 6"/>
          <p:cNvSpPr>
            <a:spLocks/>
          </p:cNvSpPr>
          <p:nvPr/>
        </p:nvSpPr>
        <p:spPr bwMode="auto">
          <a:xfrm>
            <a:off x="8405813" y="4826000"/>
            <a:ext cx="148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filtrada</a:t>
            </a:r>
          </a:p>
        </p:txBody>
      </p:sp>
    </p:spTree>
  </p:cSld>
  <p:clrMapOvr>
    <a:masterClrMapping/>
  </p:clrMapOvr>
  <p:transition spd="med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7817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</a:t>
            </a:r>
            <a:r>
              <a:rPr lang="en-US" sz="2000" i="1">
                <a:solidFill>
                  <a:srgbClr val="6E00FF"/>
                </a:solidFill>
                <a:latin typeface="Helvetica Neue" charset="0"/>
                <a:sym typeface="Helvetica Neue" charset="0"/>
              </a:rPr>
              <a:t>Notch</a:t>
            </a:r>
          </a:p>
        </p:txBody>
      </p:sp>
      <p:pic>
        <p:nvPicPr>
          <p:cNvPr id="17818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3606800"/>
            <a:ext cx="67945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8181" name="Rectangle 5"/>
          <p:cNvSpPr>
            <a:spLocks/>
          </p:cNvSpPr>
          <p:nvPr/>
        </p:nvSpPr>
        <p:spPr bwMode="auto">
          <a:xfrm>
            <a:off x="1738313" y="2552700"/>
            <a:ext cx="33147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de los anillos de Saturno que muestra una interferencia casi periódica</a:t>
            </a:r>
          </a:p>
        </p:txBody>
      </p:sp>
      <p:sp>
        <p:nvSpPr>
          <p:cNvPr id="178182" name="Rectangle 6"/>
          <p:cNvSpPr>
            <a:spLocks/>
          </p:cNvSpPr>
          <p:nvPr/>
        </p:nvSpPr>
        <p:spPr bwMode="auto">
          <a:xfrm>
            <a:off x="5154613" y="2781300"/>
            <a:ext cx="33147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Espectro de la imagen</a:t>
            </a:r>
          </a:p>
        </p:txBody>
      </p:sp>
    </p:spTree>
  </p:cSld>
  <p:clrMapOvr>
    <a:masterClrMapping/>
  </p:clrMapOvr>
  <p:transition spd="med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3517900"/>
            <a:ext cx="6807200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9203" name="Rectangle 3"/>
          <p:cNvSpPr>
            <a:spLocks/>
          </p:cNvSpPr>
          <p:nvPr/>
        </p:nvSpPr>
        <p:spPr bwMode="auto">
          <a:xfrm>
            <a:off x="1738313" y="3009900"/>
            <a:ext cx="33147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Filtro vertical de rechazo </a:t>
            </a:r>
            <a:r>
              <a:rPr lang="en-US" sz="1600" i="1">
                <a:solidFill>
                  <a:schemeClr val="tx1"/>
                </a:solidFill>
              </a:rPr>
              <a:t>nothch</a:t>
            </a:r>
          </a:p>
        </p:txBody>
      </p:sp>
      <p:sp>
        <p:nvSpPr>
          <p:cNvPr id="179204" name="Rectangle 4"/>
          <p:cNvSpPr>
            <a:spLocks/>
          </p:cNvSpPr>
          <p:nvPr/>
        </p:nvSpPr>
        <p:spPr bwMode="auto">
          <a:xfrm>
            <a:off x="5154613" y="3009900"/>
            <a:ext cx="33147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filtrada</a:t>
            </a:r>
          </a:p>
        </p:txBody>
      </p:sp>
      <p:sp>
        <p:nvSpPr>
          <p:cNvPr id="179205" name="Rectangle 5"/>
          <p:cNvSpPr>
            <a:spLocks/>
          </p:cNvSpPr>
          <p:nvPr/>
        </p:nvSpPr>
        <p:spPr bwMode="auto">
          <a:xfrm>
            <a:off x="444500" y="254000"/>
            <a:ext cx="92710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Filtros selectivos</a:t>
            </a:r>
          </a:p>
        </p:txBody>
      </p:sp>
      <p:sp>
        <p:nvSpPr>
          <p:cNvPr id="179206" name="Rectangle 6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</a:t>
            </a:r>
            <a:r>
              <a:rPr lang="en-US" sz="2000" i="1">
                <a:solidFill>
                  <a:srgbClr val="6E00FF"/>
                </a:solidFill>
                <a:latin typeface="Helvetica Neue" charset="0"/>
                <a:sym typeface="Helvetica Neue" charset="0"/>
              </a:rPr>
              <a:t>Notch</a:t>
            </a:r>
          </a:p>
        </p:txBody>
      </p:sp>
    </p:spTree>
  </p:cSld>
  <p:clrMapOvr>
    <a:masterClrMapping/>
  </p:clrMapOvr>
  <p:transition spd="med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7200" y="2120900"/>
            <a:ext cx="6705600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4" name="Rectangle 4"/>
          <p:cNvSpPr>
            <a:spLocks/>
          </p:cNvSpPr>
          <p:nvPr/>
        </p:nvSpPr>
        <p:spPr bwMode="auto">
          <a:xfrm>
            <a:off x="1914525" y="5537200"/>
            <a:ext cx="3022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Imagen de prueba de 688 x 688</a:t>
            </a:r>
          </a:p>
        </p:txBody>
      </p:sp>
      <p:sp>
        <p:nvSpPr>
          <p:cNvPr id="133125" name="Rectangle 5"/>
          <p:cNvSpPr>
            <a:spLocks/>
          </p:cNvSpPr>
          <p:nvPr/>
        </p:nvSpPr>
        <p:spPr bwMode="auto">
          <a:xfrm>
            <a:off x="5229225" y="5549900"/>
            <a:ext cx="3022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Espectro de Fourier con círculos</a:t>
            </a:r>
          </a:p>
          <a:p>
            <a:r>
              <a:rPr lang="en-US" sz="1600">
                <a:solidFill>
                  <a:schemeClr val="tx1"/>
                </a:solidFill>
              </a:rPr>
              <a:t>sobreimpuestos de radios 10, 30, 60,160 y 460, encerrando</a:t>
            </a:r>
          </a:p>
          <a:p>
            <a:r>
              <a:rPr lang="en-US" sz="1600">
                <a:solidFill>
                  <a:schemeClr val="tx1"/>
                </a:solidFill>
              </a:rPr>
              <a:t>87.0, 93.1, 95.7, 97.8. y 99.2 % de la potencia de la imagen</a:t>
            </a:r>
          </a:p>
        </p:txBody>
      </p:sp>
      <p:sp>
        <p:nvSpPr>
          <p:cNvPr id="133126" name="Rectangle 6"/>
          <p:cNvSpPr>
            <a:spLocks/>
          </p:cNvSpPr>
          <p:nvPr/>
        </p:nvSpPr>
        <p:spPr bwMode="auto">
          <a:xfrm>
            <a:off x="444500" y="16637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ideal.</a:t>
            </a:r>
          </a:p>
        </p:txBody>
      </p:sp>
    </p:spTree>
  </p:cSld>
  <p:clrMapOvr>
    <a:masterClrMapping/>
  </p:clrMapOvr>
  <p:transition spd="med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8022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no lineales</a:t>
            </a:r>
          </a:p>
        </p:txBody>
      </p:sp>
      <p:pic>
        <p:nvPicPr>
          <p:cNvPr id="1802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2514600"/>
            <a:ext cx="93345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8125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no lineales</a:t>
            </a:r>
          </a:p>
        </p:txBody>
      </p:sp>
      <p:pic>
        <p:nvPicPr>
          <p:cNvPr id="1812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" y="2514600"/>
            <a:ext cx="9169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82275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no lineales</a:t>
            </a:r>
          </a:p>
        </p:txBody>
      </p:sp>
      <p:grpSp>
        <p:nvGrpSpPr>
          <p:cNvPr id="182276" name="Group 4"/>
          <p:cNvGrpSpPr>
            <a:grpSpLocks/>
          </p:cNvGrpSpPr>
          <p:nvPr/>
        </p:nvGrpSpPr>
        <p:grpSpPr bwMode="auto">
          <a:xfrm>
            <a:off x="0" y="2971800"/>
            <a:ext cx="10134600" cy="2882900"/>
            <a:chOff x="0" y="0"/>
            <a:chExt cx="6384" cy="1816"/>
          </a:xfrm>
        </p:grpSpPr>
        <p:pic>
          <p:nvPicPr>
            <p:cNvPr id="182277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6384" cy="1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2278" name="Rectangle 6"/>
            <p:cNvSpPr>
              <a:spLocks/>
            </p:cNvSpPr>
            <p:nvPr/>
          </p:nvSpPr>
          <p:spPr bwMode="auto">
            <a:xfrm>
              <a:off x="88" y="856"/>
              <a:ext cx="520" cy="2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2279" name="Rectangle 7"/>
            <p:cNvSpPr>
              <a:spLocks/>
            </p:cNvSpPr>
            <p:nvPr/>
          </p:nvSpPr>
          <p:spPr bwMode="auto">
            <a:xfrm>
              <a:off x="180" y="928"/>
              <a:ext cx="33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f(x,y)</a:t>
              </a:r>
            </a:p>
          </p:txBody>
        </p:sp>
        <p:sp>
          <p:nvSpPr>
            <p:cNvPr id="182280" name="Rectangle 8"/>
            <p:cNvSpPr>
              <a:spLocks/>
            </p:cNvSpPr>
            <p:nvPr/>
          </p:nvSpPr>
          <p:spPr bwMode="auto">
            <a:xfrm>
              <a:off x="2000" y="120"/>
              <a:ext cx="680" cy="2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2281" name="Rectangle 9"/>
            <p:cNvSpPr>
              <a:spLocks/>
            </p:cNvSpPr>
            <p:nvPr/>
          </p:nvSpPr>
          <p:spPr bwMode="auto">
            <a:xfrm>
              <a:off x="2098" y="192"/>
              <a:ext cx="4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f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LP</a:t>
              </a:r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(x,y)</a:t>
              </a:r>
            </a:p>
          </p:txBody>
        </p:sp>
        <p:sp>
          <p:nvSpPr>
            <p:cNvPr id="182282" name="Rectangle 10"/>
            <p:cNvSpPr>
              <a:spLocks/>
            </p:cNvSpPr>
            <p:nvPr/>
          </p:nvSpPr>
          <p:spPr bwMode="auto">
            <a:xfrm>
              <a:off x="2560" y="1536"/>
              <a:ext cx="576" cy="2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2283" name="Rectangle 11"/>
            <p:cNvSpPr>
              <a:spLocks/>
            </p:cNvSpPr>
            <p:nvPr/>
          </p:nvSpPr>
          <p:spPr bwMode="auto">
            <a:xfrm>
              <a:off x="2599" y="1608"/>
              <a:ext cx="50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f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HP</a:t>
              </a:r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(x,y)</a:t>
              </a:r>
            </a:p>
          </p:txBody>
        </p:sp>
        <p:sp>
          <p:nvSpPr>
            <p:cNvPr id="182284" name="Rectangle 12"/>
            <p:cNvSpPr>
              <a:spLocks/>
            </p:cNvSpPr>
            <p:nvPr/>
          </p:nvSpPr>
          <p:spPr bwMode="auto">
            <a:xfrm>
              <a:off x="4800" y="120"/>
              <a:ext cx="680" cy="2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2285" name="Rectangle 13"/>
            <p:cNvSpPr>
              <a:spLocks/>
            </p:cNvSpPr>
            <p:nvPr/>
          </p:nvSpPr>
          <p:spPr bwMode="auto">
            <a:xfrm>
              <a:off x="4879" y="192"/>
              <a:ext cx="53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f’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LP</a:t>
              </a:r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(x,y)</a:t>
              </a:r>
            </a:p>
          </p:txBody>
        </p:sp>
        <p:sp>
          <p:nvSpPr>
            <p:cNvPr id="182286" name="Rectangle 14"/>
            <p:cNvSpPr>
              <a:spLocks/>
            </p:cNvSpPr>
            <p:nvPr/>
          </p:nvSpPr>
          <p:spPr bwMode="auto">
            <a:xfrm>
              <a:off x="3736" y="1536"/>
              <a:ext cx="728" cy="2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2287" name="Rectangle 15"/>
            <p:cNvSpPr>
              <a:spLocks/>
            </p:cNvSpPr>
            <p:nvPr/>
          </p:nvSpPr>
          <p:spPr bwMode="auto">
            <a:xfrm>
              <a:off x="3820" y="1608"/>
              <a:ext cx="55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f’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HP</a:t>
              </a:r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(x,y)</a:t>
              </a:r>
            </a:p>
          </p:txBody>
        </p:sp>
        <p:sp>
          <p:nvSpPr>
            <p:cNvPr id="182288" name="Rectangle 16"/>
            <p:cNvSpPr>
              <a:spLocks/>
            </p:cNvSpPr>
            <p:nvPr/>
          </p:nvSpPr>
          <p:spPr bwMode="auto">
            <a:xfrm>
              <a:off x="5656" y="856"/>
              <a:ext cx="520" cy="2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2289" name="Rectangle 17"/>
            <p:cNvSpPr>
              <a:spLocks/>
            </p:cNvSpPr>
            <p:nvPr/>
          </p:nvSpPr>
          <p:spPr bwMode="auto">
            <a:xfrm>
              <a:off x="5730" y="928"/>
              <a:ext cx="36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g(x,y)</a:t>
              </a:r>
            </a:p>
          </p:txBody>
        </p:sp>
        <p:sp>
          <p:nvSpPr>
            <p:cNvPr id="182290" name="Rectangle 18"/>
            <p:cNvSpPr>
              <a:spLocks/>
            </p:cNvSpPr>
            <p:nvPr/>
          </p:nvSpPr>
          <p:spPr bwMode="auto">
            <a:xfrm>
              <a:off x="3024" y="808"/>
              <a:ext cx="728" cy="2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2291" name="Rectangle 19"/>
            <p:cNvSpPr>
              <a:spLocks/>
            </p:cNvSpPr>
            <p:nvPr/>
          </p:nvSpPr>
          <p:spPr bwMode="auto">
            <a:xfrm>
              <a:off x="3240" y="880"/>
              <a:ext cx="29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k(f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L</a:t>
              </a:r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)</a:t>
              </a:r>
            </a:p>
          </p:txBody>
        </p:sp>
      </p:grpSp>
    </p:spTree>
  </p:cSld>
  <p:clrMapOvr>
    <a:masterClrMapping/>
  </p:clrMapOvr>
  <p:transition spd="med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8329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no lineales</a:t>
            </a:r>
          </a:p>
        </p:txBody>
      </p:sp>
      <p:grpSp>
        <p:nvGrpSpPr>
          <p:cNvPr id="183300" name="Group 4"/>
          <p:cNvGrpSpPr>
            <a:grpSpLocks/>
          </p:cNvGrpSpPr>
          <p:nvPr/>
        </p:nvGrpSpPr>
        <p:grpSpPr bwMode="auto">
          <a:xfrm>
            <a:off x="419100" y="2540000"/>
            <a:ext cx="9423400" cy="4114800"/>
            <a:chOff x="0" y="0"/>
            <a:chExt cx="5936" cy="2592"/>
          </a:xfrm>
        </p:grpSpPr>
        <p:pic>
          <p:nvPicPr>
            <p:cNvPr id="183301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72"/>
              <a:ext cx="5788" cy="24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3302" name="Rectangle 6"/>
            <p:cNvSpPr>
              <a:spLocks/>
            </p:cNvSpPr>
            <p:nvPr/>
          </p:nvSpPr>
          <p:spPr bwMode="auto">
            <a:xfrm>
              <a:off x="96" y="216"/>
              <a:ext cx="456" cy="328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3303" name="Rectangle 7"/>
            <p:cNvSpPr>
              <a:spLocks/>
            </p:cNvSpPr>
            <p:nvPr/>
          </p:nvSpPr>
          <p:spPr bwMode="auto">
            <a:xfrm>
              <a:off x="109" y="264"/>
              <a:ext cx="42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k(f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LP</a:t>
              </a:r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)</a:t>
              </a:r>
            </a:p>
          </p:txBody>
        </p:sp>
        <p:sp>
          <p:nvSpPr>
            <p:cNvPr id="183304" name="Rectangle 8"/>
            <p:cNvSpPr>
              <a:spLocks/>
            </p:cNvSpPr>
            <p:nvPr/>
          </p:nvSpPr>
          <p:spPr bwMode="auto">
            <a:xfrm>
              <a:off x="5656" y="2264"/>
              <a:ext cx="280" cy="328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3305" name="Rectangle 9"/>
            <p:cNvSpPr>
              <a:spLocks/>
            </p:cNvSpPr>
            <p:nvPr/>
          </p:nvSpPr>
          <p:spPr bwMode="auto">
            <a:xfrm>
              <a:off x="5709" y="2312"/>
              <a:ext cx="17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f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L</a:t>
              </a:r>
            </a:p>
          </p:txBody>
        </p:sp>
        <p:sp>
          <p:nvSpPr>
            <p:cNvPr id="183306" name="Rectangle 10"/>
            <p:cNvSpPr>
              <a:spLocks/>
            </p:cNvSpPr>
            <p:nvPr/>
          </p:nvSpPr>
          <p:spPr bwMode="auto">
            <a:xfrm>
              <a:off x="2608" y="2264"/>
              <a:ext cx="280" cy="328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3307" name="Rectangle 11"/>
            <p:cNvSpPr>
              <a:spLocks/>
            </p:cNvSpPr>
            <p:nvPr/>
          </p:nvSpPr>
          <p:spPr bwMode="auto">
            <a:xfrm>
              <a:off x="2661" y="2312"/>
              <a:ext cx="17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f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L</a:t>
              </a:r>
            </a:p>
          </p:txBody>
        </p:sp>
        <p:sp>
          <p:nvSpPr>
            <p:cNvPr id="183308" name="Rectangle 12"/>
            <p:cNvSpPr>
              <a:spLocks/>
            </p:cNvSpPr>
            <p:nvPr/>
          </p:nvSpPr>
          <p:spPr bwMode="auto">
            <a:xfrm>
              <a:off x="3104" y="0"/>
              <a:ext cx="456" cy="328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3309" name="Rectangle 13"/>
            <p:cNvSpPr>
              <a:spLocks/>
            </p:cNvSpPr>
            <p:nvPr/>
          </p:nvSpPr>
          <p:spPr bwMode="auto">
            <a:xfrm>
              <a:off x="3179" y="48"/>
              <a:ext cx="318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f’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LP</a:t>
              </a:r>
            </a:p>
          </p:txBody>
        </p:sp>
      </p:grpSp>
    </p:spTree>
  </p:cSld>
  <p:clrMapOvr>
    <a:masterClrMapping/>
  </p:clrMapOvr>
  <p:transition spd="med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8432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no lineales</a:t>
            </a:r>
          </a:p>
        </p:txBody>
      </p:sp>
      <p:pic>
        <p:nvPicPr>
          <p:cNvPr id="1843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6400" y="2514600"/>
            <a:ext cx="93345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/>
          <p:cNvSpPr>
            <a:spLocks/>
          </p:cNvSpPr>
          <p:nvPr/>
        </p:nvSpPr>
        <p:spPr bwMode="auto">
          <a:xfrm>
            <a:off x="444500" y="16637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ideal.</a:t>
            </a:r>
          </a:p>
        </p:txBody>
      </p:sp>
      <p:sp>
        <p:nvSpPr>
          <p:cNvPr id="134146" name="Line 2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pic>
        <p:nvPicPr>
          <p:cNvPr id="134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9700" y="2616200"/>
            <a:ext cx="7327900" cy="351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4149" name="Rectangle 5"/>
          <p:cNvSpPr>
            <a:spLocks/>
          </p:cNvSpPr>
          <p:nvPr/>
        </p:nvSpPr>
        <p:spPr bwMode="auto">
          <a:xfrm>
            <a:off x="1800225" y="6362700"/>
            <a:ext cx="3022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Imagen de prueba de 688 x 688</a:t>
            </a:r>
          </a:p>
        </p:txBody>
      </p:sp>
      <p:sp>
        <p:nvSpPr>
          <p:cNvPr id="134150" name="Rectangle 6"/>
          <p:cNvSpPr>
            <a:spLocks/>
          </p:cNvSpPr>
          <p:nvPr/>
        </p:nvSpPr>
        <p:spPr bwMode="auto">
          <a:xfrm>
            <a:off x="5419725" y="6375400"/>
            <a:ext cx="3022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Imagen de prueba filtrada con</a:t>
            </a:r>
          </a:p>
          <a:p>
            <a:r>
              <a:rPr lang="en-US" sz="1600">
                <a:solidFill>
                  <a:schemeClr val="tx1"/>
                </a:solidFill>
              </a:rPr>
              <a:t>filtro de radio 10</a:t>
            </a:r>
          </a:p>
        </p:txBody>
      </p:sp>
    </p:spTree>
  </p:cSld>
  <p:clrMapOvr>
    <a:masterClrMapping/>
  </p:clrMapOvr>
  <p:transition spd="med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1"/>
          <p:cNvSpPr>
            <a:spLocks/>
          </p:cNvSpPr>
          <p:nvPr/>
        </p:nvSpPr>
        <p:spPr bwMode="auto">
          <a:xfrm>
            <a:off x="444500" y="16510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ideal.</a:t>
            </a:r>
          </a:p>
        </p:txBody>
      </p:sp>
      <p:sp>
        <p:nvSpPr>
          <p:cNvPr id="135170" name="Line 2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pic>
        <p:nvPicPr>
          <p:cNvPr id="135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2400" y="2832100"/>
            <a:ext cx="7315200" cy="353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pic>
        <p:nvPicPr>
          <p:cNvPr id="136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2400" y="2603500"/>
            <a:ext cx="73152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6196" name="Rectangle 4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ideal.</a:t>
            </a:r>
          </a:p>
        </p:txBody>
      </p:sp>
    </p:spTree>
  </p:cSld>
  <p:clrMapOvr>
    <a:masterClrMapping/>
  </p:clrMapOvr>
  <p:transition spd="med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3721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ideal</a:t>
            </a:r>
          </a:p>
        </p:txBody>
      </p:sp>
      <p:pic>
        <p:nvPicPr>
          <p:cNvPr id="1372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8600" y="3594100"/>
            <a:ext cx="7150100" cy="391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221" name="Rectangle 5"/>
          <p:cNvSpPr>
            <a:spLocks/>
          </p:cNvSpPr>
          <p:nvPr/>
        </p:nvSpPr>
        <p:spPr bwMode="auto">
          <a:xfrm>
            <a:off x="2932113" y="2425700"/>
            <a:ext cx="4276725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Representación en el dominio del espacio</a:t>
            </a:r>
          </a:p>
          <a:p>
            <a:r>
              <a:rPr lang="en-US" sz="1800">
                <a:solidFill>
                  <a:schemeClr val="tx1"/>
                </a:solidFill>
              </a:rPr>
              <a:t>de un filtro pasabajos ideal de radio 5 y</a:t>
            </a:r>
          </a:p>
          <a:p>
            <a:r>
              <a:rPr lang="en-US" sz="1800">
                <a:solidFill>
                  <a:schemeClr val="tx1"/>
                </a:solidFill>
              </a:rPr>
              <a:t>tamaño 1000 x 1000</a:t>
            </a:r>
          </a:p>
        </p:txBody>
      </p:sp>
    </p:spTree>
  </p:cSld>
  <p:clrMapOvr>
    <a:masterClrMapping/>
  </p:clrMapOvr>
  <p:transition spd="med">
    <p:wipe/>
  </p:transition>
</p:sld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Photo - 4 Up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4 Up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4 U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Photo - 2 Up Portrait &amp; Landscape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2 Up Portrait &amp; Landscape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2 Up Portrait &amp; Landscap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Photo - 2 Up Landscape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2 Up Landscape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2 Up Landscap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Photo - Vertical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Photo - Horizontal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Title - Center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hoto - 2 Up Portrait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2 Up Portrait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2 Up Portrai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hoto - 3 Up Portrait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3 Up Portrait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3 Up Portrai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hoto - Big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Big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Bi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itle, Bullets &amp; Photo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Photo - 3 Up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3 Up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3 U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itle &amp; Bullets - Lef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itle &amp; Bullets - Righ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3556</TotalTime>
  <Pages>0</Pages>
  <Words>1336</Words>
  <Characters>0</Characters>
  <Application>Microsoft Macintosh PowerPoint</Application>
  <PresentationFormat>Custom</PresentationFormat>
  <Lines>0</Lines>
  <Paragraphs>258</Paragraphs>
  <Slides>54</Slides>
  <Notes>42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54</vt:i4>
      </vt:variant>
    </vt:vector>
  </HeadingPairs>
  <TitlesOfParts>
    <vt:vector size="74" baseType="lpstr">
      <vt:lpstr>Helvetica Neue</vt:lpstr>
      <vt:lpstr>Helvetica Neue Light</vt:lpstr>
      <vt:lpstr>Times</vt:lpstr>
      <vt:lpstr>Trebuchet MS</vt:lpstr>
      <vt:lpstr>Title &amp; Subtitle</vt:lpstr>
      <vt:lpstr>Title &amp; Bullets</vt:lpstr>
      <vt:lpstr>Photo - 2 Up Portrait</vt:lpstr>
      <vt:lpstr>Photo - 3 Up Portrait</vt:lpstr>
      <vt:lpstr>Photo - Big</vt:lpstr>
      <vt:lpstr>Title, Bullets &amp; Photo</vt:lpstr>
      <vt:lpstr>Photo - 3 Up</vt:lpstr>
      <vt:lpstr>Title &amp; Bullets - Left</vt:lpstr>
      <vt:lpstr>Title &amp; Bullets - Right</vt:lpstr>
      <vt:lpstr>Bullets</vt:lpstr>
      <vt:lpstr>Photo - 4 Up</vt:lpstr>
      <vt:lpstr>Photo - 2 Up Portrait &amp; Landscape</vt:lpstr>
      <vt:lpstr>Photo - 2 Up Landscape</vt:lpstr>
      <vt:lpstr>Photo - Vertical</vt:lpstr>
      <vt:lpstr>Photo - Horizontal</vt:lpstr>
      <vt:lpstr>Title - Center</vt:lpstr>
      <vt:lpstr>PowerPoint Presentation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Filtros selectivos</vt:lpstr>
      <vt:lpstr>Filtros selectivos</vt:lpstr>
      <vt:lpstr>Filtros selectivos</vt:lpstr>
      <vt:lpstr>Filtros selectivos</vt:lpstr>
      <vt:lpstr>Filtros selectivos</vt:lpstr>
      <vt:lpstr>PowerPoint Presentation</vt:lpstr>
      <vt:lpstr>Filtros selectivos</vt:lpstr>
      <vt:lpstr>Filtros selectivos</vt:lpstr>
      <vt:lpstr>Filtros selectivos</vt:lpstr>
      <vt:lpstr>Filtros selectivos</vt:lpstr>
      <vt:lpstr>Filtros selectivos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 DE PROCESAMIENTO DE IMÁGENES  Capítulo IV Filtros en el Dominio de la Frecuencia</dc:title>
  <dc:subject/>
  <dc:creator/>
  <cp:keywords/>
  <dc:description/>
  <cp:lastModifiedBy>Domingo Mery</cp:lastModifiedBy>
  <cp:revision>12</cp:revision>
  <dcterms:created xsi:type="dcterms:W3CDTF">2010-09-13T12:35:45Z</dcterms:created>
  <dcterms:modified xsi:type="dcterms:W3CDTF">2019-07-26T19:20:35Z</dcterms:modified>
</cp:coreProperties>
</file>